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0B0B"/>
    <a:srgbClr val="4472C4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0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8FC3CB-18F1-73CE-E150-2B1BE95DB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5DC4A3-7EB9-E6EB-62DA-D7044A2EB8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8DB056A-DA20-2C64-6FE6-4928A5CC4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19D0FE3-CC10-2C26-F633-8661EAEF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C58D24-42F5-764D-B9A8-538026192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038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B626E9-F91B-224E-F9D4-A22D0277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1491248-25CF-9B95-985F-288FAB77F4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D659A01-F951-B32D-1210-BD25DA66B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CAC2A6E-CBEF-610E-A6B9-4FC8C8F33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4903C4A-29DE-3C55-CA4D-232AC706E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5116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1D77403-C05C-600D-F0C2-F8C29BD9E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3172C4-33D5-71B5-484F-8C5B0B179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AFE0BF7-FB5D-4849-65A0-97564E9B2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F2E523-B92B-BA53-7C6B-279E8D0B1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36BD70-ECE7-9129-4F1F-37E41203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742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810C6D-E05E-5466-E1CF-1624B5FB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FBAF19-4F25-3D12-CA29-5B7CFFA0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06056F-DCD0-7D79-C79D-E349B922D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E3DFA77-063B-9A26-BD8B-CCCB9289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8B9B7D-B2D6-BC4E-54F7-4D20CB694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10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FC1DEA-8282-C3C8-C475-D88A7E1E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25ACBF-9A95-34D1-A0BC-401CD0F55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06A837-5FFB-10DE-7D81-53C2BC34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A8833F-83C2-3E58-51CA-E7E2B9FB9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4975018-238F-AAF1-43B5-CA1FD902B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387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1D2631-34F5-2F4A-97FC-8E17C154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CC61FC-7A6C-FFB7-CF85-A4E2D8253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219A27-06BF-F8F0-2628-DA687FDDD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EAFF82-885B-E460-CD58-0046D03C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09CD5E9-A8D7-5FE0-E20E-7B85A5571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88E314E-EC7A-C54E-91EA-CB90CD5D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019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462478D-6827-3104-0EC3-2D2A26FA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D3CDC27-93C1-EDE8-0022-A07E11238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B2AC34-C9A8-641C-AFD5-7118DB1349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EC2F6E7-C8E3-48F3-C419-40C8523DDC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7A46DAC-BE47-F06F-E29D-7877B4508D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5071254-1190-B6F4-436F-40C8DEB7E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804B145-A469-D2DE-E6FF-780DDBF10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B128390-3E35-2EC7-BC2B-B9C9A61B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841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966480-F6A5-E9C5-8F0C-328BC5418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ADF387E-E0AA-E57A-A085-0207D947E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FD40F32-8286-7F21-44F2-6279D9414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077BBC-ECC5-7234-4DED-818E7751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917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FB954BA-8020-6EA8-AFD8-3AADACD21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9C14D55-8795-AADC-5FD9-1C22DAAAB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33BD58-D4FC-9499-5B04-3BE0AA500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9632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277F7F-A5B5-8097-FCD5-BBEF8646A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1AF523-5071-8BE8-308A-9DB99E6FC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9A8248-42E5-9163-6E86-8359C510AA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8DE97E0-1B8F-3127-2E49-F1356C4DC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C804B9-6D49-463E-B267-997E555B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5569037-3CC8-7ACC-8DD4-C4B206E3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605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8BA863-34E1-206F-D440-7C68BEB98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ABD8312-0C0F-73F8-D674-E83A81BC31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279311-E502-5C09-4106-EE238F7CDE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61FB8F-5E16-047B-BBF8-9B1FF98E2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C27B8A-8DF3-6D3C-CFDC-5DB94093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D3CF84-9A43-43ED-E876-212E59EFA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343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F9C6B61-6D5A-FAF7-8D4D-913E5BFB3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918A20-51B8-5631-0B68-60A1D593C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F403F-3299-6C05-3D0B-DD93F6EB35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AC8A3-6226-44EE-8E7B-D9610EB844C3}" type="datetimeFigureOut">
              <a:rPr lang="fr-FR" smtClean="0"/>
              <a:t>20/02/2025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328A59-4691-1F75-0AE4-426872E0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D8E675B-C1D6-8082-8E09-7DA34F502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CB1C3-417D-4EC5-9048-77784BA123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99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3794DCF-2757-AE97-A816-60319358657D}"/>
              </a:ext>
            </a:extLst>
          </p:cNvPr>
          <p:cNvSpPr/>
          <p:nvPr/>
        </p:nvSpPr>
        <p:spPr>
          <a:xfrm>
            <a:off x="1524000" y="1132936"/>
            <a:ext cx="9144000" cy="240389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000" dirty="0"/>
              <a:t>Etude des remplissages à densité variable en impression 3D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34729D-1139-B9A0-B410-C4AB3F685A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15728" y="4134928"/>
            <a:ext cx="6556076" cy="1122872"/>
          </a:xfrm>
        </p:spPr>
        <p:txBody>
          <a:bodyPr/>
          <a:lstStyle/>
          <a:p>
            <a:r>
              <a:rPr lang="fr-FR" dirty="0"/>
              <a:t>Oscar THOMAS</a:t>
            </a:r>
          </a:p>
          <a:p>
            <a:r>
              <a:rPr lang="fr-FR" dirty="0"/>
              <a:t>11717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8B5B53-19C0-01C6-D9FE-243912C4CE7D}"/>
              </a:ext>
            </a:extLst>
          </p:cNvPr>
          <p:cNvSpPr/>
          <p:nvPr/>
        </p:nvSpPr>
        <p:spPr>
          <a:xfrm>
            <a:off x="0" y="6533072"/>
            <a:ext cx="12192000" cy="32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9FDC463-9E8E-570F-E667-B36FBFB9515C}"/>
              </a:ext>
            </a:extLst>
          </p:cNvPr>
          <p:cNvSpPr txBox="1"/>
          <p:nvPr/>
        </p:nvSpPr>
        <p:spPr>
          <a:xfrm>
            <a:off x="80512" y="6533072"/>
            <a:ext cx="31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CCBD5-67F1-6BB3-46AF-472CAB1ED9BA}"/>
              </a:ext>
            </a:extLst>
          </p:cNvPr>
          <p:cNvSpPr/>
          <p:nvPr/>
        </p:nvSpPr>
        <p:spPr>
          <a:xfrm>
            <a:off x="2599426" y="6533072"/>
            <a:ext cx="7159925" cy="3249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 des remplissages à densité variable en impression 3D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BB76885B-B14A-2481-DA8E-FDDAFB0FC7C3}"/>
              </a:ext>
            </a:extLst>
          </p:cNvPr>
          <p:cNvSpPr txBox="1"/>
          <p:nvPr/>
        </p:nvSpPr>
        <p:spPr>
          <a:xfrm>
            <a:off x="11271849" y="6510870"/>
            <a:ext cx="7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1/</a:t>
            </a:r>
          </a:p>
        </p:txBody>
      </p:sp>
    </p:spTree>
    <p:extLst>
      <p:ext uri="{BB962C8B-B14F-4D97-AF65-F5344CB8AC3E}">
        <p14:creationId xmlns:p14="http://schemas.microsoft.com/office/powerpoint/2010/main" val="2806935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1137B2-08C8-74E4-CBF8-8ECEDCAC4A64}"/>
              </a:ext>
            </a:extLst>
          </p:cNvPr>
          <p:cNvSpPr/>
          <p:nvPr/>
        </p:nvSpPr>
        <p:spPr>
          <a:xfrm>
            <a:off x="0" y="6533072"/>
            <a:ext cx="12192000" cy="32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F04C8A3-4716-5F8B-7545-0C10B4C6C622}"/>
              </a:ext>
            </a:extLst>
          </p:cNvPr>
          <p:cNvSpPr txBox="1"/>
          <p:nvPr/>
        </p:nvSpPr>
        <p:spPr>
          <a:xfrm>
            <a:off x="80512" y="6533072"/>
            <a:ext cx="31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8333B33-6048-1A8B-BC2D-7D4023CE55F5}"/>
              </a:ext>
            </a:extLst>
          </p:cNvPr>
          <p:cNvSpPr/>
          <p:nvPr/>
        </p:nvSpPr>
        <p:spPr>
          <a:xfrm>
            <a:off x="2599426" y="6533072"/>
            <a:ext cx="7159925" cy="3249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E68F5F-597F-B01A-65C1-D47C1D06B7D6}"/>
              </a:ext>
            </a:extLst>
          </p:cNvPr>
          <p:cNvSpPr txBox="1"/>
          <p:nvPr/>
        </p:nvSpPr>
        <p:spPr>
          <a:xfrm>
            <a:off x="11271849" y="6510870"/>
            <a:ext cx="7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10/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F04A66-B9F7-6596-B047-0DEDCBBA25FD}"/>
              </a:ext>
            </a:extLst>
          </p:cNvPr>
          <p:cNvSpPr/>
          <p:nvPr/>
        </p:nvSpPr>
        <p:spPr>
          <a:xfrm>
            <a:off x="0" y="0"/>
            <a:ext cx="12192000" cy="8856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/>
              <a:t>	Analyse du remplissage linéaire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FF44EAF-32FD-D8D6-6344-6B76FB925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0341"/>
            <a:ext cx="4033329" cy="3024997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DBEEA1AB-D6DF-8956-E8F1-413FAB0EE95C}"/>
              </a:ext>
            </a:extLst>
          </p:cNvPr>
          <p:cNvSpPr/>
          <p:nvPr/>
        </p:nvSpPr>
        <p:spPr>
          <a:xfrm>
            <a:off x="4033329" y="2340636"/>
            <a:ext cx="3362384" cy="24901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Sur la figure ci-contre :</a:t>
            </a:r>
          </a:p>
          <a:p>
            <a:r>
              <a:rPr lang="fr-FR" dirty="0"/>
              <a:t>-E a été calculé par régression linéaire.</a:t>
            </a:r>
          </a:p>
          <a:p>
            <a:r>
              <a:rPr lang="fr-FR" dirty="0"/>
              <a:t>-On vérifie que le remplissage se comporte comme un assemblage de ressort en parallèle.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F454877-92A0-956E-8340-70BEAB51A2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264" b="35361"/>
          <a:stretch/>
        </p:blipFill>
        <p:spPr>
          <a:xfrm rot="16200000">
            <a:off x="6688003" y="3396543"/>
            <a:ext cx="2357886" cy="372591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636A323-A685-EE7D-B143-65DB6314ECC3}"/>
              </a:ext>
            </a:extLst>
          </p:cNvPr>
          <p:cNvCxnSpPr>
            <a:stCxn id="13" idx="2"/>
          </p:cNvCxnSpPr>
          <p:nvPr/>
        </p:nvCxnSpPr>
        <p:spPr>
          <a:xfrm flipV="1">
            <a:off x="8053242" y="3582838"/>
            <a:ext cx="69969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5E29363F-B662-2A92-437C-6E2E5AF1B2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7" t="14520" r="18658" b="39303"/>
          <a:stretch/>
        </p:blipFill>
        <p:spPr>
          <a:xfrm>
            <a:off x="8752936" y="2853905"/>
            <a:ext cx="2594505" cy="145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52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F45F0E-C34E-0E01-3D34-E179D1900F12}"/>
              </a:ext>
            </a:extLst>
          </p:cNvPr>
          <p:cNvSpPr/>
          <p:nvPr/>
        </p:nvSpPr>
        <p:spPr>
          <a:xfrm>
            <a:off x="0" y="6533072"/>
            <a:ext cx="12192000" cy="32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D275AAF-FF3E-06CE-6BC2-B87BF6F91CF3}"/>
              </a:ext>
            </a:extLst>
          </p:cNvPr>
          <p:cNvSpPr txBox="1"/>
          <p:nvPr/>
        </p:nvSpPr>
        <p:spPr>
          <a:xfrm>
            <a:off x="80512" y="6533072"/>
            <a:ext cx="31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D219D6-5823-325D-DEB0-5A051EFFC733}"/>
              </a:ext>
            </a:extLst>
          </p:cNvPr>
          <p:cNvSpPr/>
          <p:nvPr/>
        </p:nvSpPr>
        <p:spPr>
          <a:xfrm>
            <a:off x="2599426" y="6533072"/>
            <a:ext cx="7159925" cy="3249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217191-508B-36FF-DD26-E9699F56A2EE}"/>
              </a:ext>
            </a:extLst>
          </p:cNvPr>
          <p:cNvSpPr txBox="1"/>
          <p:nvPr/>
        </p:nvSpPr>
        <p:spPr>
          <a:xfrm>
            <a:off x="11271849" y="6510870"/>
            <a:ext cx="7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>
                <a:solidFill>
                  <a:schemeClr val="bg1"/>
                </a:solidFill>
              </a:rPr>
              <a:t>1</a:t>
            </a:r>
            <a:r>
              <a:rPr lang="fr-FR" dirty="0">
                <a:solidFill>
                  <a:schemeClr val="bg1"/>
                </a:solidFill>
              </a:rPr>
              <a:t>1</a:t>
            </a:r>
            <a:r>
              <a:rPr lang="fr-FR">
                <a:solidFill>
                  <a:schemeClr val="bg1"/>
                </a:solidFill>
              </a:rPr>
              <a:t>/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3CFB3F-A38F-A6B6-F73D-199DE73B6D1E}"/>
              </a:ext>
            </a:extLst>
          </p:cNvPr>
          <p:cNvSpPr/>
          <p:nvPr/>
        </p:nvSpPr>
        <p:spPr>
          <a:xfrm>
            <a:off x="0" y="0"/>
            <a:ext cx="12192000" cy="8856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/>
              <a:t>	Comparaison des deux remplissages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80FCB8C-D3DD-A8C5-E40F-0938E3CC5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1" t="8169" r="9572" b="4554"/>
          <a:stretch/>
        </p:blipFill>
        <p:spPr>
          <a:xfrm>
            <a:off x="80512" y="1098430"/>
            <a:ext cx="6895381" cy="400840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39C5AB4-A19E-CFED-3D01-3CB9B6D9A9A5}"/>
              </a:ext>
            </a:extLst>
          </p:cNvPr>
          <p:cNvSpPr/>
          <p:nvPr/>
        </p:nvSpPr>
        <p:spPr>
          <a:xfrm>
            <a:off x="7188679" y="1255309"/>
            <a:ext cx="4456981" cy="111983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Noms de code : </a:t>
            </a:r>
          </a:p>
          <a:p>
            <a:r>
              <a:rPr lang="fr-FR" dirty="0"/>
              <a:t>-F pour remplissage linéaire (F7 : 7 lignes)</a:t>
            </a:r>
          </a:p>
          <a:p>
            <a:r>
              <a:rPr lang="fr-FR" dirty="0"/>
              <a:t>-OA pour le pavage triangulaire (OA7 : profondeur de l’arbre 7)</a:t>
            </a:r>
          </a:p>
        </p:txBody>
      </p:sp>
    </p:spTree>
    <p:extLst>
      <p:ext uri="{BB962C8B-B14F-4D97-AF65-F5344CB8AC3E}">
        <p14:creationId xmlns:p14="http://schemas.microsoft.com/office/powerpoint/2010/main" val="3465616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A635AE8-B3F2-9B51-3E8C-FF1A855AAE99}"/>
              </a:ext>
            </a:extLst>
          </p:cNvPr>
          <p:cNvSpPr/>
          <p:nvPr/>
        </p:nvSpPr>
        <p:spPr>
          <a:xfrm>
            <a:off x="0" y="6533072"/>
            <a:ext cx="12192000" cy="32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AC2989-E63F-2E13-638E-47BF4144DC85}"/>
              </a:ext>
            </a:extLst>
          </p:cNvPr>
          <p:cNvSpPr txBox="1"/>
          <p:nvPr/>
        </p:nvSpPr>
        <p:spPr>
          <a:xfrm>
            <a:off x="80512" y="6533072"/>
            <a:ext cx="31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C66EED-0AD3-795F-5BD4-78D74B4FC334}"/>
              </a:ext>
            </a:extLst>
          </p:cNvPr>
          <p:cNvSpPr/>
          <p:nvPr/>
        </p:nvSpPr>
        <p:spPr>
          <a:xfrm>
            <a:off x="2599426" y="6533072"/>
            <a:ext cx="7159925" cy="3249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 des remplissages à densité variable en impression 3D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BD3B915-F79F-5AAE-55CF-2DC50D6B59DC}"/>
              </a:ext>
            </a:extLst>
          </p:cNvPr>
          <p:cNvSpPr txBox="1"/>
          <p:nvPr/>
        </p:nvSpPr>
        <p:spPr>
          <a:xfrm>
            <a:off x="11271849" y="6510870"/>
            <a:ext cx="7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2/</a:t>
            </a:r>
          </a:p>
        </p:txBody>
      </p:sp>
      <p:pic>
        <p:nvPicPr>
          <p:cNvPr id="2052" name="Picture 4" descr="Filament PLA Premium GRIS GLACIER - 1kg-2kg-5kg / 1.75mm">
            <a:extLst>
              <a:ext uri="{FF2B5EF4-FFF2-40B4-BE49-F238E27FC236}">
                <a16:creationId xmlns:a16="http://schemas.microsoft.com/office/drawing/2014/main" id="{D18367D2-E051-6985-A6E1-3DFF99B94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7845" y="2385034"/>
            <a:ext cx="2435885" cy="24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7DBFB0B-E561-3CD8-3AE8-58E379DD85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4" t="29572" r="8850" b="8856"/>
          <a:stretch/>
        </p:blipFill>
        <p:spPr>
          <a:xfrm rot="10800000">
            <a:off x="28270" y="1804998"/>
            <a:ext cx="5142312" cy="330104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D59CFA1-0881-F68D-E0D3-F49251AE47BE}"/>
              </a:ext>
            </a:extLst>
          </p:cNvPr>
          <p:cNvSpPr/>
          <p:nvPr/>
        </p:nvSpPr>
        <p:spPr>
          <a:xfrm>
            <a:off x="0" y="0"/>
            <a:ext cx="12192000" cy="8856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/>
              <a:t>	Introduction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BA566A97-696E-DCB8-A589-60A7E3A7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1425" y="2834589"/>
            <a:ext cx="15240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44A4FF7B-5BFA-1096-CB5D-47C3F6FA08CA}"/>
              </a:ext>
            </a:extLst>
          </p:cNvPr>
          <p:cNvSpPr/>
          <p:nvPr/>
        </p:nvSpPr>
        <p:spPr>
          <a:xfrm>
            <a:off x="9870186" y="3288840"/>
            <a:ext cx="646620" cy="595638"/>
          </a:xfrm>
          <a:prstGeom prst="ellipse">
            <a:avLst/>
          </a:prstGeom>
          <a:noFill/>
          <a:ln w="9525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E634F410-BDF7-22F9-5221-F2A4ADC2E783}"/>
              </a:ext>
            </a:extLst>
          </p:cNvPr>
          <p:cNvCxnSpPr>
            <a:cxnSpLocks/>
            <a:stCxn id="11" idx="2"/>
            <a:endCxn id="14" idx="3"/>
          </p:cNvCxnSpPr>
          <p:nvPr/>
        </p:nvCxnSpPr>
        <p:spPr>
          <a:xfrm flipH="1" flipV="1">
            <a:off x="8890958" y="3582837"/>
            <a:ext cx="979228" cy="3822"/>
          </a:xfrm>
          <a:prstGeom prst="line">
            <a:avLst/>
          </a:prstGeom>
          <a:ln w="98425">
            <a:solidFill>
              <a:srgbClr val="0B0B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0E96D96-177D-6B6A-7CC4-11B4D95E7EAB}"/>
              </a:ext>
            </a:extLst>
          </p:cNvPr>
          <p:cNvSpPr/>
          <p:nvPr/>
        </p:nvSpPr>
        <p:spPr>
          <a:xfrm>
            <a:off x="6998898" y="2720195"/>
            <a:ext cx="1892060" cy="1725283"/>
          </a:xfrm>
          <a:prstGeom prst="rect">
            <a:avLst/>
          </a:prstGeom>
          <a:noFill/>
          <a:ln w="95250">
            <a:solidFill>
              <a:srgbClr val="0B0B0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90FE836-AA7C-537E-9625-167FF8AB9DAB}"/>
              </a:ext>
            </a:extLst>
          </p:cNvPr>
          <p:cNvSpPr txBox="1"/>
          <p:nvPr/>
        </p:nvSpPr>
        <p:spPr>
          <a:xfrm>
            <a:off x="10368951" y="4907188"/>
            <a:ext cx="169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Bobine de PLA</a:t>
            </a:r>
          </a:p>
        </p:txBody>
      </p:sp>
    </p:spTree>
    <p:extLst>
      <p:ext uri="{BB962C8B-B14F-4D97-AF65-F5344CB8AC3E}">
        <p14:creationId xmlns:p14="http://schemas.microsoft.com/office/powerpoint/2010/main" val="1305910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08E936F-EB2D-073F-F706-CA95462C8428}"/>
              </a:ext>
            </a:extLst>
          </p:cNvPr>
          <p:cNvSpPr/>
          <p:nvPr/>
        </p:nvSpPr>
        <p:spPr>
          <a:xfrm>
            <a:off x="0" y="6533072"/>
            <a:ext cx="12192000" cy="32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060872-EA90-E92E-0286-8DECA0C80A29}"/>
              </a:ext>
            </a:extLst>
          </p:cNvPr>
          <p:cNvSpPr txBox="1"/>
          <p:nvPr/>
        </p:nvSpPr>
        <p:spPr>
          <a:xfrm>
            <a:off x="80512" y="6533072"/>
            <a:ext cx="31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FA39B1-3D60-286B-6486-7C46EA76BB7F}"/>
              </a:ext>
            </a:extLst>
          </p:cNvPr>
          <p:cNvSpPr/>
          <p:nvPr/>
        </p:nvSpPr>
        <p:spPr>
          <a:xfrm>
            <a:off x="2599426" y="6533072"/>
            <a:ext cx="7159925" cy="3249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9217449-8C17-62B4-AECC-4E4231C253AB}"/>
              </a:ext>
            </a:extLst>
          </p:cNvPr>
          <p:cNvSpPr txBox="1"/>
          <p:nvPr/>
        </p:nvSpPr>
        <p:spPr>
          <a:xfrm>
            <a:off x="11271849" y="6510870"/>
            <a:ext cx="7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3/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8045CE-886D-05FF-A4A3-AD214CE02AB3}"/>
              </a:ext>
            </a:extLst>
          </p:cNvPr>
          <p:cNvSpPr/>
          <p:nvPr/>
        </p:nvSpPr>
        <p:spPr>
          <a:xfrm>
            <a:off x="0" y="0"/>
            <a:ext cx="12192000" cy="8856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/>
              <a:t>	Introduction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0A3AE0-720F-2645-28FE-CCA6F1A6A7ED}"/>
              </a:ext>
            </a:extLst>
          </p:cNvPr>
          <p:cNvSpPr txBox="1"/>
          <p:nvPr/>
        </p:nvSpPr>
        <p:spPr>
          <a:xfrm>
            <a:off x="281795" y="1518249"/>
            <a:ext cx="4140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u="sng" dirty="0"/>
              <a:t>Loi de Hooke</a:t>
            </a:r>
            <a:r>
              <a:rPr lang="fr-FR" sz="2000" dirty="0"/>
              <a:t> :        </a:t>
            </a:r>
            <a:r>
              <a:rPr lang="el-GR" sz="2800" dirty="0"/>
              <a:t>σ =</a:t>
            </a:r>
            <a:r>
              <a:rPr lang="fr-FR" sz="2800" dirty="0"/>
              <a:t>E.</a:t>
            </a:r>
            <a:r>
              <a:rPr lang="el-GR" sz="2800" dirty="0"/>
              <a:t>ε</a:t>
            </a:r>
            <a:endParaRPr lang="fr-FR" sz="28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C51D828-E297-9E28-C67F-E8DA34A0606A}"/>
              </a:ext>
            </a:extLst>
          </p:cNvPr>
          <p:cNvSpPr/>
          <p:nvPr/>
        </p:nvSpPr>
        <p:spPr>
          <a:xfrm>
            <a:off x="281795" y="2294742"/>
            <a:ext cx="2806462" cy="199857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dirty="0"/>
              <a:t>-</a:t>
            </a:r>
            <a:r>
              <a:rPr lang="el-GR" sz="1800" dirty="0"/>
              <a:t>σ </a:t>
            </a:r>
            <a:r>
              <a:rPr lang="fr-FR" dirty="0"/>
              <a:t>= F/S contrainte en Pa.</a:t>
            </a:r>
          </a:p>
          <a:p>
            <a:r>
              <a:rPr lang="fr-FR" dirty="0"/>
              <a:t>-E module d’élasticité de Young en Pa.</a:t>
            </a:r>
          </a:p>
          <a:p>
            <a:r>
              <a:rPr lang="fr-FR" dirty="0"/>
              <a:t>-</a:t>
            </a:r>
            <a:r>
              <a:rPr lang="el-GR" sz="1800" dirty="0"/>
              <a:t>ε</a:t>
            </a:r>
            <a:r>
              <a:rPr lang="fr-FR" sz="1800" dirty="0"/>
              <a:t> = (L-L</a:t>
            </a:r>
            <a:r>
              <a:rPr lang="fr-FR" sz="1800" baseline="-25000" dirty="0"/>
              <a:t>0</a:t>
            </a:r>
            <a:r>
              <a:rPr lang="fr-FR" sz="1800" dirty="0"/>
              <a:t>)/L</a:t>
            </a:r>
            <a:r>
              <a:rPr lang="fr-FR" baseline="-25000" dirty="0"/>
              <a:t>0  </a:t>
            </a:r>
            <a:r>
              <a:rPr lang="fr-FR" dirty="0"/>
              <a:t>allongement relatif.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4C29E59-A1CB-1AB2-E42F-55E3C7194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237" y="1590736"/>
            <a:ext cx="5545220" cy="445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2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C1D4A6D-CED7-10B0-F7C5-2571F4021B2F}"/>
              </a:ext>
            </a:extLst>
          </p:cNvPr>
          <p:cNvSpPr/>
          <p:nvPr/>
        </p:nvSpPr>
        <p:spPr>
          <a:xfrm>
            <a:off x="0" y="6533072"/>
            <a:ext cx="12192000" cy="32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F198967-5D99-06C4-FE87-F6F2498CEE6C}"/>
              </a:ext>
            </a:extLst>
          </p:cNvPr>
          <p:cNvSpPr txBox="1"/>
          <p:nvPr/>
        </p:nvSpPr>
        <p:spPr>
          <a:xfrm>
            <a:off x="80512" y="6533072"/>
            <a:ext cx="31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A8AC63-83CB-58CB-A7F0-ECCE71DA90CC}"/>
              </a:ext>
            </a:extLst>
          </p:cNvPr>
          <p:cNvSpPr/>
          <p:nvPr/>
        </p:nvSpPr>
        <p:spPr>
          <a:xfrm>
            <a:off x="2599426" y="6533072"/>
            <a:ext cx="7159925" cy="3249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 des remplissages à densité variable en impression 3D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90042A-AA93-04A4-4B97-1F338461810C}"/>
              </a:ext>
            </a:extLst>
          </p:cNvPr>
          <p:cNvSpPr txBox="1"/>
          <p:nvPr/>
        </p:nvSpPr>
        <p:spPr>
          <a:xfrm>
            <a:off x="11271849" y="6510870"/>
            <a:ext cx="7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4/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6760F9-C79A-432F-490C-31A22E9DBB4D}"/>
              </a:ext>
            </a:extLst>
          </p:cNvPr>
          <p:cNvSpPr/>
          <p:nvPr/>
        </p:nvSpPr>
        <p:spPr>
          <a:xfrm>
            <a:off x="0" y="0"/>
            <a:ext cx="12192000" cy="8856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/>
              <a:t>	Introduction</a:t>
            </a:r>
          </a:p>
        </p:txBody>
      </p:sp>
      <p:pic>
        <p:nvPicPr>
          <p:cNvPr id="3074" name="Picture 2" descr="courbe contrainte d%c3%a9formation module de young 1024x616">
            <a:extLst>
              <a:ext uri="{FF2B5EF4-FFF2-40B4-BE49-F238E27FC236}">
                <a16:creationId xmlns:a16="http://schemas.microsoft.com/office/drawing/2014/main" id="{493B0891-DCE7-AFDD-98D5-6D8A1CA82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77" y="1476696"/>
            <a:ext cx="8191500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EB6EEB2-E86C-66CF-554A-F2B2F11FEF55}"/>
              </a:ext>
            </a:extLst>
          </p:cNvPr>
          <p:cNvSpPr txBox="1"/>
          <p:nvPr/>
        </p:nvSpPr>
        <p:spPr>
          <a:xfrm>
            <a:off x="506082" y="1030047"/>
            <a:ext cx="4756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Elongation en réponse à une traction </a:t>
            </a:r>
            <a:r>
              <a:rPr lang="fr-FR" dirty="0" err="1"/>
              <a:t>uniaxiale</a:t>
            </a:r>
            <a:r>
              <a:rPr lang="fr-FR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80066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1714FD2-45D8-6DF4-4027-0A105298C403}"/>
              </a:ext>
            </a:extLst>
          </p:cNvPr>
          <p:cNvSpPr/>
          <p:nvPr/>
        </p:nvSpPr>
        <p:spPr>
          <a:xfrm>
            <a:off x="0" y="6533072"/>
            <a:ext cx="12192000" cy="32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EAAAB3D-741B-AC66-0F69-5B246B054324}"/>
              </a:ext>
            </a:extLst>
          </p:cNvPr>
          <p:cNvSpPr txBox="1"/>
          <p:nvPr/>
        </p:nvSpPr>
        <p:spPr>
          <a:xfrm>
            <a:off x="80512" y="6533072"/>
            <a:ext cx="31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FF1878-4D88-ACA6-D755-803CE1B7CB7F}"/>
              </a:ext>
            </a:extLst>
          </p:cNvPr>
          <p:cNvSpPr/>
          <p:nvPr/>
        </p:nvSpPr>
        <p:spPr>
          <a:xfrm>
            <a:off x="2599426" y="6533072"/>
            <a:ext cx="7159925" cy="3249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69448BC-1680-3164-1802-8710D9B91821}"/>
              </a:ext>
            </a:extLst>
          </p:cNvPr>
          <p:cNvSpPr txBox="1"/>
          <p:nvPr/>
        </p:nvSpPr>
        <p:spPr>
          <a:xfrm>
            <a:off x="11271849" y="6510870"/>
            <a:ext cx="7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5/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CF21CA-FCA3-8007-E4B3-3A3162D8470E}"/>
              </a:ext>
            </a:extLst>
          </p:cNvPr>
          <p:cNvSpPr/>
          <p:nvPr/>
        </p:nvSpPr>
        <p:spPr>
          <a:xfrm>
            <a:off x="0" y="0"/>
            <a:ext cx="12192000" cy="8856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/>
              <a:t>	Sommaire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EF82808-105F-DF8C-4248-A60ED20BBF5F}"/>
              </a:ext>
            </a:extLst>
          </p:cNvPr>
          <p:cNvSpPr txBox="1"/>
          <p:nvPr/>
        </p:nvSpPr>
        <p:spPr>
          <a:xfrm>
            <a:off x="442822" y="1381831"/>
            <a:ext cx="1070250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  Etude Préliminaire.</a:t>
            </a:r>
          </a:p>
          <a:p>
            <a:r>
              <a:rPr lang="fr-FR" sz="2000" dirty="0"/>
              <a:t>	- Implémenter un remplissage</a:t>
            </a:r>
          </a:p>
          <a:p>
            <a:r>
              <a:rPr lang="fr-FR" sz="2000" dirty="0"/>
              <a:t>	- Comportement du PLA en traction</a:t>
            </a:r>
          </a:p>
          <a:p>
            <a:r>
              <a:rPr lang="fr-FR" sz="2000" dirty="0"/>
              <a:t>	- Résultats sur différents remplissages</a:t>
            </a:r>
          </a:p>
          <a:p>
            <a:endParaRPr lang="fr-FR" sz="2000" dirty="0"/>
          </a:p>
          <a:p>
            <a:r>
              <a:rPr lang="fr-FR" sz="2000" dirty="0"/>
              <a:t>  </a:t>
            </a:r>
            <a:r>
              <a:rPr lang="fr-FR" sz="2000" dirty="0" err="1"/>
              <a:t>Realisation</a:t>
            </a:r>
            <a:r>
              <a:rPr lang="fr-FR" sz="2000" dirty="0"/>
              <a:t> de simulations et optimisation du remplissage </a:t>
            </a:r>
          </a:p>
          <a:p>
            <a:endParaRPr lang="fr-FR" sz="2000" dirty="0"/>
          </a:p>
          <a:p>
            <a:r>
              <a:rPr lang="fr-FR" sz="2000" dirty="0"/>
              <a:t>  Conclusion</a:t>
            </a:r>
          </a:p>
          <a:p>
            <a:endParaRPr lang="fr-FR" sz="2000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378D7B1F-5E21-EE13-9ECE-5060B1B80763}"/>
              </a:ext>
            </a:extLst>
          </p:cNvPr>
          <p:cNvSpPr/>
          <p:nvPr/>
        </p:nvSpPr>
        <p:spPr>
          <a:xfrm>
            <a:off x="339305" y="1477991"/>
            <a:ext cx="293298" cy="2394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4DAB478-85AB-313C-6174-68D6FC58EC0C}"/>
              </a:ext>
            </a:extLst>
          </p:cNvPr>
          <p:cNvSpPr/>
          <p:nvPr/>
        </p:nvSpPr>
        <p:spPr>
          <a:xfrm>
            <a:off x="342179" y="2999120"/>
            <a:ext cx="293298" cy="2394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D7DF078-0A3C-8D8D-6773-B5C33CE70E18}"/>
              </a:ext>
            </a:extLst>
          </p:cNvPr>
          <p:cNvSpPr/>
          <p:nvPr/>
        </p:nvSpPr>
        <p:spPr>
          <a:xfrm>
            <a:off x="347930" y="3597219"/>
            <a:ext cx="293298" cy="23946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9781086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6E6A101-EDC2-E856-87D6-CE5D42720AA2}"/>
              </a:ext>
            </a:extLst>
          </p:cNvPr>
          <p:cNvSpPr/>
          <p:nvPr/>
        </p:nvSpPr>
        <p:spPr>
          <a:xfrm>
            <a:off x="0" y="6533072"/>
            <a:ext cx="12192000" cy="32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71BB9FEA-9611-9F08-D4E7-DF07CA5722A4}"/>
              </a:ext>
            </a:extLst>
          </p:cNvPr>
          <p:cNvSpPr txBox="1"/>
          <p:nvPr/>
        </p:nvSpPr>
        <p:spPr>
          <a:xfrm>
            <a:off x="80512" y="6533072"/>
            <a:ext cx="31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F32DAC-0E1C-B7E0-929D-A22B470FBF25}"/>
              </a:ext>
            </a:extLst>
          </p:cNvPr>
          <p:cNvSpPr/>
          <p:nvPr/>
        </p:nvSpPr>
        <p:spPr>
          <a:xfrm>
            <a:off x="2599426" y="6533072"/>
            <a:ext cx="7159925" cy="3249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4F4EE26-97B7-1408-CAD5-2C4CB6A08E5C}"/>
              </a:ext>
            </a:extLst>
          </p:cNvPr>
          <p:cNvSpPr txBox="1"/>
          <p:nvPr/>
        </p:nvSpPr>
        <p:spPr>
          <a:xfrm>
            <a:off x="11271849" y="6510870"/>
            <a:ext cx="7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6/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24E205-D9CF-19F1-5DB0-5D4C9B8D8529}"/>
              </a:ext>
            </a:extLst>
          </p:cNvPr>
          <p:cNvSpPr/>
          <p:nvPr/>
        </p:nvSpPr>
        <p:spPr>
          <a:xfrm>
            <a:off x="0" y="0"/>
            <a:ext cx="12192000" cy="8856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/>
              <a:t>	Implémentation d’un remplissage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5793F75-E1C4-A0A0-1219-B97A9C105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8" y="3048000"/>
            <a:ext cx="4080065" cy="3311507"/>
          </a:xfrm>
          <a:prstGeom prst="rect">
            <a:avLst/>
          </a:prstGeom>
        </p:spPr>
      </p:pic>
      <p:pic>
        <p:nvPicPr>
          <p:cNvPr id="5122" name="Picture 2" descr="slic3r 128px">
            <a:extLst>
              <a:ext uri="{FF2B5EF4-FFF2-40B4-BE49-F238E27FC236}">
                <a16:creationId xmlns:a16="http://schemas.microsoft.com/office/drawing/2014/main" id="{8E6729C7-CBBA-D864-39BB-EB2A46A2A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96" y="1523135"/>
            <a:ext cx="676632" cy="67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6114CF2F-79EB-4AB3-5FA8-A4FA66B22836}"/>
              </a:ext>
            </a:extLst>
          </p:cNvPr>
          <p:cNvSpPr txBox="1"/>
          <p:nvPr/>
        </p:nvSpPr>
        <p:spPr>
          <a:xfrm>
            <a:off x="358413" y="1682270"/>
            <a:ext cx="2067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Logiciel Slic3r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93A9415C-06CD-44D7-9DFE-85678A3A2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814069" y="1032746"/>
            <a:ext cx="3368848" cy="167957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FC65160-C094-73D5-5D1D-60605342B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135" y="3048000"/>
            <a:ext cx="2002108" cy="151130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C1AD6C3-A037-2434-7094-C64304A23388}"/>
              </a:ext>
            </a:extLst>
          </p:cNvPr>
          <p:cNvCxnSpPr>
            <a:cxnSpLocks/>
            <a:stCxn id="12" idx="3"/>
            <a:endCxn id="9" idx="3"/>
          </p:cNvCxnSpPr>
          <p:nvPr/>
        </p:nvCxnSpPr>
        <p:spPr>
          <a:xfrm flipH="1" flipV="1">
            <a:off x="2425700" y="1866936"/>
            <a:ext cx="2388369" cy="5595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B1EA5D0-0BAC-B5BD-5ECD-EFDBB192F0B4}"/>
              </a:ext>
            </a:extLst>
          </p:cNvPr>
          <p:cNvCxnSpPr>
            <a:cxnSpLocks/>
            <a:stCxn id="5122" idx="2"/>
            <a:endCxn id="8" idx="0"/>
          </p:cNvCxnSpPr>
          <p:nvPr/>
        </p:nvCxnSpPr>
        <p:spPr>
          <a:xfrm>
            <a:off x="2144112" y="2199767"/>
            <a:ext cx="3449" cy="848233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1081848-8D6C-BEBC-71E7-D2C5F45E2276}"/>
              </a:ext>
            </a:extLst>
          </p:cNvPr>
          <p:cNvCxnSpPr>
            <a:cxnSpLocks/>
            <a:stCxn id="14" idx="1"/>
            <a:endCxn id="8" idx="3"/>
          </p:cNvCxnSpPr>
          <p:nvPr/>
        </p:nvCxnSpPr>
        <p:spPr>
          <a:xfrm flipH="1">
            <a:off x="4187593" y="3803650"/>
            <a:ext cx="1483542" cy="900104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9ACA5389-7A32-D19D-CDFB-1F9BF511A150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4187593" y="4703754"/>
            <a:ext cx="1413107" cy="106654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42E00909-5D07-6C91-D5C4-EF4D7CE3EC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7" t="11862" r="82020" b="30485"/>
          <a:stretch/>
        </p:blipFill>
        <p:spPr>
          <a:xfrm rot="5400000">
            <a:off x="6823391" y="4289744"/>
            <a:ext cx="520068" cy="296544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8548E3A-27BC-1F77-547E-6238CFCC22B6}"/>
              </a:ext>
            </a:extLst>
          </p:cNvPr>
          <p:cNvSpPr/>
          <p:nvPr/>
        </p:nvSpPr>
        <p:spPr>
          <a:xfrm>
            <a:off x="6489700" y="4216400"/>
            <a:ext cx="620527" cy="165100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A75A07C5-731A-64DF-7C7D-A02CB79E94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296" y="3440110"/>
            <a:ext cx="571504" cy="71438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CB29204-3314-E058-B553-035CECE69EBB}"/>
              </a:ext>
            </a:extLst>
          </p:cNvPr>
          <p:cNvSpPr/>
          <p:nvPr/>
        </p:nvSpPr>
        <p:spPr>
          <a:xfrm>
            <a:off x="9156785" y="3232477"/>
            <a:ext cx="1015915" cy="1117273"/>
          </a:xfrm>
          <a:prstGeom prst="rect">
            <a:avLst/>
          </a:prstGeom>
          <a:noFill/>
          <a:ln w="444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9084051-9FB9-6DA9-C210-582D917CC7CC}"/>
              </a:ext>
            </a:extLst>
          </p:cNvPr>
          <p:cNvCxnSpPr>
            <a:cxnSpLocks/>
            <a:stCxn id="34" idx="1"/>
            <a:endCxn id="14" idx="3"/>
          </p:cNvCxnSpPr>
          <p:nvPr/>
        </p:nvCxnSpPr>
        <p:spPr>
          <a:xfrm flipH="1">
            <a:off x="7673243" y="3791114"/>
            <a:ext cx="1483542" cy="12536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ZoneTexte 37">
            <a:extLst>
              <a:ext uri="{FF2B5EF4-FFF2-40B4-BE49-F238E27FC236}">
                <a16:creationId xmlns:a16="http://schemas.microsoft.com/office/drawing/2014/main" id="{DFEF49D3-AE6E-7583-F1AA-914EE7825456}"/>
              </a:ext>
            </a:extLst>
          </p:cNvPr>
          <p:cNvSpPr txBox="1"/>
          <p:nvPr/>
        </p:nvSpPr>
        <p:spPr>
          <a:xfrm>
            <a:off x="10274300" y="3505200"/>
            <a:ext cx="143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Nouveau remplissage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0A360D3-A096-19D8-550F-28092C1A0E93}"/>
              </a:ext>
            </a:extLst>
          </p:cNvPr>
          <p:cNvSpPr txBox="1"/>
          <p:nvPr/>
        </p:nvSpPr>
        <p:spPr>
          <a:xfrm>
            <a:off x="6663209" y="1114448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Modèle 3D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9AA3616-8444-F1D1-7912-37F2B6728FAF}"/>
              </a:ext>
            </a:extLst>
          </p:cNvPr>
          <p:cNvSpPr txBox="1"/>
          <p:nvPr/>
        </p:nvSpPr>
        <p:spPr>
          <a:xfrm>
            <a:off x="8686800" y="5568950"/>
            <a:ext cx="223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Eprouvette imprimée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AE13C5C-CB2B-E439-E834-6D4E1DA25CEA}"/>
              </a:ext>
            </a:extLst>
          </p:cNvPr>
          <p:cNvSpPr/>
          <p:nvPr/>
        </p:nvSpPr>
        <p:spPr>
          <a:xfrm>
            <a:off x="3587750" y="4151531"/>
            <a:ext cx="599844" cy="229969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00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51E93C-1FCF-EE75-3D0E-109037F7EFF6}"/>
              </a:ext>
            </a:extLst>
          </p:cNvPr>
          <p:cNvSpPr/>
          <p:nvPr/>
        </p:nvSpPr>
        <p:spPr>
          <a:xfrm>
            <a:off x="0" y="6533072"/>
            <a:ext cx="12192000" cy="32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51A6A68-D77C-72F5-BF33-EDBC6FB09318}"/>
              </a:ext>
            </a:extLst>
          </p:cNvPr>
          <p:cNvSpPr txBox="1"/>
          <p:nvPr/>
        </p:nvSpPr>
        <p:spPr>
          <a:xfrm>
            <a:off x="80512" y="6533072"/>
            <a:ext cx="31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F32AE2-EAE5-2C11-D81C-DCB630ADC2AC}"/>
              </a:ext>
            </a:extLst>
          </p:cNvPr>
          <p:cNvSpPr/>
          <p:nvPr/>
        </p:nvSpPr>
        <p:spPr>
          <a:xfrm>
            <a:off x="2599426" y="6533072"/>
            <a:ext cx="7159925" cy="3249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B23711F-6D6E-2423-7517-F44358FA9775}"/>
              </a:ext>
            </a:extLst>
          </p:cNvPr>
          <p:cNvSpPr txBox="1"/>
          <p:nvPr/>
        </p:nvSpPr>
        <p:spPr>
          <a:xfrm>
            <a:off x="11271849" y="6510870"/>
            <a:ext cx="7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7/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A68E83-6804-04E1-7D2E-E319D38FD033}"/>
              </a:ext>
            </a:extLst>
          </p:cNvPr>
          <p:cNvSpPr/>
          <p:nvPr/>
        </p:nvSpPr>
        <p:spPr>
          <a:xfrm>
            <a:off x="0" y="0"/>
            <a:ext cx="12192000" cy="8856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/>
              <a:t>	Présentation des remplissages implémentés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1FACBD-5B52-F645-28BE-93806A84B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57" b="37179"/>
          <a:stretch/>
        </p:blipFill>
        <p:spPr>
          <a:xfrm rot="5400000">
            <a:off x="463595" y="3842944"/>
            <a:ext cx="4647567" cy="688285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052321E-240E-CDA6-607B-87BB7CFB7653}"/>
              </a:ext>
            </a:extLst>
          </p:cNvPr>
          <p:cNvSpPr/>
          <p:nvPr/>
        </p:nvSpPr>
        <p:spPr>
          <a:xfrm>
            <a:off x="1102353" y="1000664"/>
            <a:ext cx="3370053" cy="840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Remplissage linéaire : ci-dessous exemple de remplissage à 9 lignes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E1ECB8ED-86E5-9328-3643-75471931AA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7" t="5377" r="1392" b="29066"/>
          <a:stretch/>
        </p:blipFill>
        <p:spPr>
          <a:xfrm rot="5400000">
            <a:off x="5222899" y="3883773"/>
            <a:ext cx="4585106" cy="669089"/>
          </a:xfrm>
          <a:prstGeom prst="rect">
            <a:avLst/>
          </a:prstGeom>
        </p:spPr>
      </p:pic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3DE79C5F-847F-76BB-AACF-8C950F80E9A9}"/>
              </a:ext>
            </a:extLst>
          </p:cNvPr>
          <p:cNvSpPr/>
          <p:nvPr/>
        </p:nvSpPr>
        <p:spPr>
          <a:xfrm>
            <a:off x="5830425" y="1063125"/>
            <a:ext cx="3370053" cy="840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Remplissage pavage triangulaire : ci-dessous profondeur 5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008B89BD-4F54-2B6A-6440-35A0024CD9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61" t="24700" r="15990" b="16079"/>
          <a:stretch/>
        </p:blipFill>
        <p:spPr>
          <a:xfrm>
            <a:off x="8597666" y="2231362"/>
            <a:ext cx="1804057" cy="1587260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5AF9C93-23F0-136D-82DD-BE8D5642BD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6554" t="23883" r="15154" b="15596"/>
          <a:stretch/>
        </p:blipFill>
        <p:spPr>
          <a:xfrm>
            <a:off x="8614135" y="3956456"/>
            <a:ext cx="1761488" cy="1568524"/>
          </a:xfrm>
          <a:prstGeom prst="rect">
            <a:avLst/>
          </a:prstGeom>
        </p:spPr>
      </p:pic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4B464EDB-2DC0-C7F2-BCEE-CB5F0AD152E6}"/>
              </a:ext>
            </a:extLst>
          </p:cNvPr>
          <p:cNvSpPr/>
          <p:nvPr/>
        </p:nvSpPr>
        <p:spPr>
          <a:xfrm>
            <a:off x="10598989" y="2478657"/>
            <a:ext cx="1345720" cy="9503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Profondeur 0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54EAA981-69BE-57AC-66DB-FFDE9E157C08}"/>
              </a:ext>
            </a:extLst>
          </p:cNvPr>
          <p:cNvSpPr/>
          <p:nvPr/>
        </p:nvSpPr>
        <p:spPr>
          <a:xfrm>
            <a:off x="10598989" y="4265546"/>
            <a:ext cx="1345720" cy="95034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Profondeur 1</a:t>
            </a:r>
          </a:p>
        </p:txBody>
      </p:sp>
    </p:spTree>
    <p:extLst>
      <p:ext uri="{BB962C8B-B14F-4D97-AF65-F5344CB8AC3E}">
        <p14:creationId xmlns:p14="http://schemas.microsoft.com/office/powerpoint/2010/main" val="2464728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FD53C1-D9A6-CEB4-BBC1-A20309AD956C}"/>
              </a:ext>
            </a:extLst>
          </p:cNvPr>
          <p:cNvSpPr/>
          <p:nvPr/>
        </p:nvSpPr>
        <p:spPr>
          <a:xfrm>
            <a:off x="0" y="6533072"/>
            <a:ext cx="12192000" cy="32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F02CD8A-DDB3-359B-EDB5-1431DBB02C66}"/>
              </a:ext>
            </a:extLst>
          </p:cNvPr>
          <p:cNvSpPr txBox="1"/>
          <p:nvPr/>
        </p:nvSpPr>
        <p:spPr>
          <a:xfrm>
            <a:off x="80512" y="6533072"/>
            <a:ext cx="31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2EE846-9450-35DC-107D-258EC58AD470}"/>
              </a:ext>
            </a:extLst>
          </p:cNvPr>
          <p:cNvSpPr/>
          <p:nvPr/>
        </p:nvSpPr>
        <p:spPr>
          <a:xfrm>
            <a:off x="2599426" y="6533072"/>
            <a:ext cx="7159925" cy="3249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0B86584-7F98-7B77-E7A4-EC4AE8D84250}"/>
              </a:ext>
            </a:extLst>
          </p:cNvPr>
          <p:cNvSpPr txBox="1"/>
          <p:nvPr/>
        </p:nvSpPr>
        <p:spPr>
          <a:xfrm>
            <a:off x="11271849" y="6510870"/>
            <a:ext cx="7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8/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059AF9-8B23-AC19-0A83-36A1AAF1C01E}"/>
              </a:ext>
            </a:extLst>
          </p:cNvPr>
          <p:cNvSpPr/>
          <p:nvPr/>
        </p:nvSpPr>
        <p:spPr>
          <a:xfrm>
            <a:off x="0" y="0"/>
            <a:ext cx="12192000" cy="8856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/>
              <a:t>	Essai de traction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CA73CE-D287-3D55-BEDD-D28E65E62D1B}"/>
              </a:ext>
            </a:extLst>
          </p:cNvPr>
          <p:cNvSpPr txBox="1"/>
          <p:nvPr/>
        </p:nvSpPr>
        <p:spPr>
          <a:xfrm>
            <a:off x="80512" y="1190445"/>
            <a:ext cx="305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Dispositif expérimental :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01B6F739-BBE3-F774-40EB-B29B2CF5A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5" r="34725"/>
          <a:stretch/>
        </p:blipFill>
        <p:spPr>
          <a:xfrm>
            <a:off x="80512" y="1675554"/>
            <a:ext cx="2968934" cy="422361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051477E4-155A-B929-0FD0-A6DB14E67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/>
          <a:stretch/>
        </p:blipFill>
        <p:spPr>
          <a:xfrm>
            <a:off x="9072865" y="4020170"/>
            <a:ext cx="2473425" cy="228082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3089873-655D-50D4-EDCF-4EE577062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05" r="-32" b="11539"/>
          <a:stretch/>
        </p:blipFill>
        <p:spPr>
          <a:xfrm rot="5400000">
            <a:off x="2649251" y="2803366"/>
            <a:ext cx="4202457" cy="1961584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3BA918ED-E59F-BA63-147F-3DE2B247F2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14" t="17847" r="12128" b="25276"/>
          <a:stretch/>
        </p:blipFill>
        <p:spPr>
          <a:xfrm>
            <a:off x="10309578" y="2870473"/>
            <a:ext cx="1446715" cy="916223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FA83EB81-7237-09BA-5BF2-B0B4B63FC8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4" t="31079" r="16780" b="18808"/>
          <a:stretch/>
        </p:blipFill>
        <p:spPr>
          <a:xfrm>
            <a:off x="10318444" y="1583613"/>
            <a:ext cx="1437849" cy="91992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7AA4712-9D79-2A75-A437-CF6C7D1D1B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6" t="9785" r="8867" b="12055"/>
          <a:stretch/>
        </p:blipFill>
        <p:spPr>
          <a:xfrm>
            <a:off x="8479897" y="1583613"/>
            <a:ext cx="1437849" cy="120087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AD11C9C-4F27-715B-22DF-DC90865196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5" t="14660" r="5641" b="7920"/>
          <a:stretch/>
        </p:blipFill>
        <p:spPr>
          <a:xfrm>
            <a:off x="8479897" y="2858433"/>
            <a:ext cx="1446715" cy="928263"/>
          </a:xfrm>
          <a:prstGeom prst="rect">
            <a:avLst/>
          </a:prstGeom>
        </p:spPr>
      </p:pic>
      <p:sp>
        <p:nvSpPr>
          <p:cNvPr id="36" name="ZoneTexte 35">
            <a:extLst>
              <a:ext uri="{FF2B5EF4-FFF2-40B4-BE49-F238E27FC236}">
                <a16:creationId xmlns:a16="http://schemas.microsoft.com/office/drawing/2014/main" id="{31AD376D-CF1A-B19D-5AB6-155DB1AD82E6}"/>
              </a:ext>
            </a:extLst>
          </p:cNvPr>
          <p:cNvSpPr txBox="1"/>
          <p:nvPr/>
        </p:nvSpPr>
        <p:spPr>
          <a:xfrm>
            <a:off x="80512" y="5885387"/>
            <a:ext cx="357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Machine d’essai en traction </a:t>
            </a:r>
          </a:p>
          <a:p>
            <a:r>
              <a:rPr lang="fr-FR" dirty="0"/>
              <a:t>du lycée Livet (Nantes).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F5715DB-C1D7-0136-AB23-D051E1C14E26}"/>
              </a:ext>
            </a:extLst>
          </p:cNvPr>
          <p:cNvSpPr/>
          <p:nvPr/>
        </p:nvSpPr>
        <p:spPr>
          <a:xfrm>
            <a:off x="6040937" y="1519551"/>
            <a:ext cx="2254961" cy="22671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600" dirty="0"/>
              <a:t>Eprouvettes testées :</a:t>
            </a:r>
          </a:p>
          <a:p>
            <a:endParaRPr lang="fr-FR" sz="1600" dirty="0"/>
          </a:p>
          <a:p>
            <a:r>
              <a:rPr lang="fr-FR" sz="1600" dirty="0"/>
              <a:t>En haut : remplissage pavage triangulaire</a:t>
            </a:r>
          </a:p>
          <a:p>
            <a:endParaRPr lang="fr-FR" sz="1600" dirty="0"/>
          </a:p>
          <a:p>
            <a:r>
              <a:rPr lang="fr-FR" sz="1600" dirty="0"/>
              <a:t>En bas : remplissage lignes 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F06280DD-1169-4DB8-396F-1620E891579B}"/>
              </a:ext>
            </a:extLst>
          </p:cNvPr>
          <p:cNvCxnSpPr/>
          <p:nvPr/>
        </p:nvCxnSpPr>
        <p:spPr>
          <a:xfrm flipV="1">
            <a:off x="4803573" y="1237034"/>
            <a:ext cx="0" cy="7393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4731E6CB-6DBE-3B85-9CE0-FB0F5450C572}"/>
              </a:ext>
            </a:extLst>
          </p:cNvPr>
          <p:cNvSpPr/>
          <p:nvPr/>
        </p:nvSpPr>
        <p:spPr>
          <a:xfrm>
            <a:off x="6459789" y="4297956"/>
            <a:ext cx="2254961" cy="17438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Mesure de l’élongation et de la Force appliquée.</a:t>
            </a:r>
          </a:p>
          <a:p>
            <a:pPr algn="ctr"/>
            <a:r>
              <a:rPr lang="fr-FR" dirty="0"/>
              <a:t>Résultats renvoyés au format .</a:t>
            </a:r>
            <a:r>
              <a:rPr lang="fr-FR" dirty="0" err="1"/>
              <a:t>asc</a:t>
            </a:r>
            <a:endParaRPr lang="fr-FR" dirty="0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8E13D8F-1B03-089F-2FA0-F46DF494BAC8}"/>
              </a:ext>
            </a:extLst>
          </p:cNvPr>
          <p:cNvSpPr txBox="1"/>
          <p:nvPr/>
        </p:nvSpPr>
        <p:spPr>
          <a:xfrm>
            <a:off x="4845103" y="1292709"/>
            <a:ext cx="1567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Effort appliqué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DD0DA3FA-3B23-55DF-A197-BB582A48EF12}"/>
              </a:ext>
            </a:extLst>
          </p:cNvPr>
          <p:cNvSpPr txBox="1"/>
          <p:nvPr/>
        </p:nvSpPr>
        <p:spPr>
          <a:xfrm>
            <a:off x="8373712" y="1237034"/>
            <a:ext cx="14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Etat initial :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95FCC6D-ED22-1C2E-1745-137FD26553D9}"/>
              </a:ext>
            </a:extLst>
          </p:cNvPr>
          <p:cNvSpPr txBox="1"/>
          <p:nvPr/>
        </p:nvSpPr>
        <p:spPr>
          <a:xfrm>
            <a:off x="10215194" y="1245517"/>
            <a:ext cx="143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Etat final :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8C856E4D-27BE-4835-A997-B62ADFB63CB4}"/>
              </a:ext>
            </a:extLst>
          </p:cNvPr>
          <p:cNvCxnSpPr>
            <a:stCxn id="19" idx="3"/>
            <a:endCxn id="27" idx="2"/>
          </p:cNvCxnSpPr>
          <p:nvPr/>
        </p:nvCxnSpPr>
        <p:spPr>
          <a:xfrm flipV="1">
            <a:off x="3049446" y="3784159"/>
            <a:ext cx="720242" cy="32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D28EDD0E-261F-7D4B-A4C0-B8C5F0CB531F}"/>
              </a:ext>
            </a:extLst>
          </p:cNvPr>
          <p:cNvCxnSpPr>
            <a:cxnSpLocks/>
            <a:stCxn id="40" idx="3"/>
            <a:endCxn id="23" idx="1"/>
          </p:cNvCxnSpPr>
          <p:nvPr/>
        </p:nvCxnSpPr>
        <p:spPr>
          <a:xfrm flipV="1">
            <a:off x="8714750" y="5160581"/>
            <a:ext cx="358115" cy="93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 : en angle 60">
            <a:extLst>
              <a:ext uri="{FF2B5EF4-FFF2-40B4-BE49-F238E27FC236}">
                <a16:creationId xmlns:a16="http://schemas.microsoft.com/office/drawing/2014/main" id="{421D3B7C-0DFD-40E3-E0CD-BABCF191A067}"/>
              </a:ext>
            </a:extLst>
          </p:cNvPr>
          <p:cNvCxnSpPr>
            <a:cxnSpLocks/>
            <a:stCxn id="27" idx="0"/>
            <a:endCxn id="40" idx="1"/>
          </p:cNvCxnSpPr>
          <p:nvPr/>
        </p:nvCxnSpPr>
        <p:spPr>
          <a:xfrm>
            <a:off x="5731272" y="3784159"/>
            <a:ext cx="728517" cy="1385728"/>
          </a:xfrm>
          <a:prstGeom prst="bentConnector5">
            <a:avLst>
              <a:gd name="adj1" fmla="val 31379"/>
              <a:gd name="adj2" fmla="val 99809"/>
              <a:gd name="adj3" fmla="val 33801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1024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46560B89-2F2B-87E4-D072-0A22D647DE47}"/>
              </a:ext>
            </a:extLst>
          </p:cNvPr>
          <p:cNvSpPr/>
          <p:nvPr/>
        </p:nvSpPr>
        <p:spPr>
          <a:xfrm>
            <a:off x="8568906" y="5244036"/>
            <a:ext cx="3439064" cy="11928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Quelques défauts :</a:t>
            </a:r>
          </a:p>
          <a:p>
            <a:r>
              <a:rPr lang="fr-FR" dirty="0"/>
              <a:t>           : zone de glissement </a:t>
            </a:r>
          </a:p>
          <a:p>
            <a:endParaRPr lang="fr-FR" dirty="0"/>
          </a:p>
          <a:p>
            <a:r>
              <a:rPr lang="fr-FR" dirty="0"/>
              <a:t>           : rupture incomplète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CED519-30D4-EB00-1D39-5C95238AC73A}"/>
              </a:ext>
            </a:extLst>
          </p:cNvPr>
          <p:cNvSpPr/>
          <p:nvPr/>
        </p:nvSpPr>
        <p:spPr>
          <a:xfrm>
            <a:off x="0" y="6533072"/>
            <a:ext cx="12192000" cy="324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87CCF91-12A2-E992-C5EC-F7D876BDF6FF}"/>
              </a:ext>
            </a:extLst>
          </p:cNvPr>
          <p:cNvSpPr txBox="1"/>
          <p:nvPr/>
        </p:nvSpPr>
        <p:spPr>
          <a:xfrm>
            <a:off x="80512" y="6533072"/>
            <a:ext cx="3197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Oscar THOMAS, 11717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AD0C3D-BFAA-A0B6-03D0-2F2551D929F9}"/>
              </a:ext>
            </a:extLst>
          </p:cNvPr>
          <p:cNvSpPr/>
          <p:nvPr/>
        </p:nvSpPr>
        <p:spPr>
          <a:xfrm>
            <a:off x="2599426" y="6533072"/>
            <a:ext cx="7159925" cy="3249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 des remplissages à densité variable en impression 3D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CB6093C-6FFA-66FC-43F8-E5DFA3D74E5A}"/>
              </a:ext>
            </a:extLst>
          </p:cNvPr>
          <p:cNvSpPr txBox="1"/>
          <p:nvPr/>
        </p:nvSpPr>
        <p:spPr>
          <a:xfrm>
            <a:off x="11271849" y="6510870"/>
            <a:ext cx="787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9/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E0A928-F095-9EFD-F424-DE5C6C523932}"/>
              </a:ext>
            </a:extLst>
          </p:cNvPr>
          <p:cNvSpPr/>
          <p:nvPr/>
        </p:nvSpPr>
        <p:spPr>
          <a:xfrm>
            <a:off x="0" y="0"/>
            <a:ext cx="12192000" cy="88564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4000" dirty="0"/>
              <a:t>	Premiers résultats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7FCCD8D-7AE0-E441-A6DC-798396981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" t="19741" r="1355" b="23966"/>
          <a:stretch/>
        </p:blipFill>
        <p:spPr>
          <a:xfrm>
            <a:off x="0" y="4203940"/>
            <a:ext cx="7044905" cy="223297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C528DE3-8504-62E8-A511-CDC97351A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1"/>
          <a:stretch/>
        </p:blipFill>
        <p:spPr>
          <a:xfrm>
            <a:off x="0" y="951528"/>
            <a:ext cx="5756631" cy="30913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9ECB08-3A53-94C3-7698-BE57FB939112}"/>
              </a:ext>
            </a:extLst>
          </p:cNvPr>
          <p:cNvSpPr/>
          <p:nvPr/>
        </p:nvSpPr>
        <p:spPr>
          <a:xfrm>
            <a:off x="4433978" y="3485072"/>
            <a:ext cx="534838" cy="40256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2DFB86-6097-2657-7181-7FFDB1FBADE0}"/>
              </a:ext>
            </a:extLst>
          </p:cNvPr>
          <p:cNvSpPr/>
          <p:nvPr/>
        </p:nvSpPr>
        <p:spPr>
          <a:xfrm>
            <a:off x="2136443" y="5361083"/>
            <a:ext cx="741872" cy="72461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C40C02F-47C8-D290-CA22-8C4B1AE4A4C1}"/>
              </a:ext>
            </a:extLst>
          </p:cNvPr>
          <p:cNvSpPr/>
          <p:nvPr/>
        </p:nvSpPr>
        <p:spPr>
          <a:xfrm>
            <a:off x="8692587" y="5589093"/>
            <a:ext cx="534838" cy="25387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571CE99-6F0D-E33B-0E04-F47E6A0B4A28}"/>
              </a:ext>
            </a:extLst>
          </p:cNvPr>
          <p:cNvSpPr/>
          <p:nvPr/>
        </p:nvSpPr>
        <p:spPr>
          <a:xfrm>
            <a:off x="8692588" y="6141189"/>
            <a:ext cx="534838" cy="2538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4C0D7AF6-9B80-47E3-95B0-C24DA00DBEC5}"/>
              </a:ext>
            </a:extLst>
          </p:cNvPr>
          <p:cNvSpPr/>
          <p:nvPr/>
        </p:nvSpPr>
        <p:spPr>
          <a:xfrm>
            <a:off x="6170762" y="1115683"/>
            <a:ext cx="4750280" cy="277195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/>
              <a:t>Observations :</a:t>
            </a:r>
          </a:p>
          <a:p>
            <a:endParaRPr lang="fr-FR" dirty="0"/>
          </a:p>
          <a:p>
            <a:r>
              <a:rPr lang="fr-FR" dirty="0"/>
              <a:t>-Comportement </a:t>
            </a:r>
            <a:r>
              <a:rPr lang="fr-FR" dirty="0" err="1"/>
              <a:t>hookéen</a:t>
            </a:r>
            <a:r>
              <a:rPr lang="fr-FR" dirty="0"/>
              <a:t>.</a:t>
            </a:r>
          </a:p>
          <a:p>
            <a:r>
              <a:rPr lang="fr-FR" dirty="0"/>
              <a:t>-Pas de domaine plastique.</a:t>
            </a:r>
          </a:p>
          <a:p>
            <a:r>
              <a:rPr lang="fr-FR" dirty="0"/>
              <a:t>-Un remplissage plus dense donne une contrainte à la rupture plus forte. </a:t>
            </a:r>
          </a:p>
          <a:p>
            <a:r>
              <a:rPr lang="fr-FR" dirty="0"/>
              <a:t>-Un remplissage plus dense donne un module de Young (E) plus élevé.</a:t>
            </a:r>
          </a:p>
        </p:txBody>
      </p:sp>
    </p:spTree>
    <p:extLst>
      <p:ext uri="{BB962C8B-B14F-4D97-AF65-F5344CB8AC3E}">
        <p14:creationId xmlns:p14="http://schemas.microsoft.com/office/powerpoint/2010/main" val="186771819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487</Words>
  <Application>Microsoft Office PowerPoint</Application>
  <PresentationFormat>Grand écran</PresentationFormat>
  <Paragraphs>100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Oscar Thomas</dc:creator>
  <cp:lastModifiedBy>Oscar Thomas</cp:lastModifiedBy>
  <cp:revision>12</cp:revision>
  <dcterms:created xsi:type="dcterms:W3CDTF">2025-02-19T12:29:38Z</dcterms:created>
  <dcterms:modified xsi:type="dcterms:W3CDTF">2025-02-20T11:47:34Z</dcterms:modified>
</cp:coreProperties>
</file>